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2" r:id="rId3"/>
    <p:sldId id="280" r:id="rId4"/>
    <p:sldId id="307" r:id="rId5"/>
    <p:sldId id="328" r:id="rId6"/>
    <p:sldId id="323" r:id="rId7"/>
    <p:sldId id="333" r:id="rId8"/>
    <p:sldId id="342" r:id="rId9"/>
    <p:sldId id="338" r:id="rId10"/>
    <p:sldId id="325" r:id="rId11"/>
    <p:sldId id="330" r:id="rId12"/>
    <p:sldId id="331" r:id="rId13"/>
    <p:sldId id="335" r:id="rId14"/>
    <p:sldId id="318" r:id="rId15"/>
    <p:sldId id="320" r:id="rId16"/>
    <p:sldId id="339" r:id="rId17"/>
    <p:sldId id="336" r:id="rId18"/>
    <p:sldId id="344" r:id="rId19"/>
    <p:sldId id="319" r:id="rId20"/>
    <p:sldId id="341" r:id="rId21"/>
    <p:sldId id="321" r:id="rId22"/>
    <p:sldId id="343" r:id="rId23"/>
    <p:sldId id="334" r:id="rId24"/>
    <p:sldId id="345" r:id="rId25"/>
    <p:sldId id="271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FA1953-5AF6-4F90-8380-28505B03F77E}">
          <p14:sldIdLst>
            <p14:sldId id="256"/>
            <p14:sldId id="332"/>
            <p14:sldId id="280"/>
            <p14:sldId id="307"/>
            <p14:sldId id="328"/>
            <p14:sldId id="323"/>
            <p14:sldId id="333"/>
            <p14:sldId id="342"/>
            <p14:sldId id="338"/>
            <p14:sldId id="325"/>
            <p14:sldId id="330"/>
            <p14:sldId id="331"/>
            <p14:sldId id="335"/>
            <p14:sldId id="318"/>
            <p14:sldId id="320"/>
            <p14:sldId id="339"/>
            <p14:sldId id="336"/>
            <p14:sldId id="344"/>
            <p14:sldId id="319"/>
            <p14:sldId id="341"/>
            <p14:sldId id="321"/>
            <p14:sldId id="343"/>
            <p14:sldId id="334"/>
            <p14:sldId id="345"/>
          </p14:sldIdLst>
        </p14:section>
        <p14:section name="Untitled Section" id="{DE43A230-7CC1-4D62-A7EF-7BCC44F7E2FA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2405" autoAdjust="0"/>
  </p:normalViewPr>
  <p:slideViewPr>
    <p:cSldViewPr snapToGrid="0"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illbrae1\Common\Finance\Water%20and%20SSO%20Rate%20Work%2016-17\Water%20Rate%20Increase\ChartModifi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millbrae1\Common\Finance\Water%20and%20SSO%20Rate%20Work%2016-17\Water%20Rate%20Increase\Millbrae%20Water%20Rate%20Charts%204-7-17.xlsx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millbrae1\Common\Finance\Water%20and%20SSO%20Rate%20Work%2016-17\Water%20Rate%20Increase\Copy%20of%20Millbrae%20Water%20Rate%20Charts%204-7-17%20with%20details.xlsx" TargetMode="External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illbrae1\Common\Finance\Water%20and%20SSO%20Rate%20Work%2016-17\Water%20Rate%20Increase\Copy%20of%20Millbrae%20Water%20Rate%20Charts%204-7-17%20with%20details.xlsx" TargetMode="External"/><Relationship Id="rId1" Type="http://schemas.openxmlformats.org/officeDocument/2006/relationships/themeOverride" Target="../theme/themeOverride3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291995885750863E-2"/>
          <c:y val="0.21305679343273581"/>
          <c:w val="0.66595130300820315"/>
          <c:h val="0.73275166136147873"/>
        </c:manualLayout>
      </c:layout>
      <c:lineChart>
        <c:grouping val="standard"/>
        <c:varyColors val="0"/>
        <c:ser>
          <c:idx val="0"/>
          <c:order val="0"/>
          <c:tx>
            <c:strRef>
              <c:f>Graph!$B$5</c:f>
              <c:strCache>
                <c:ptCount val="1"/>
                <c:pt idx="0">
                  <c:v>Net Operations</c:v>
                </c:pt>
              </c:strCache>
            </c:strRef>
          </c:tx>
          <c:cat>
            <c:numRef>
              <c:f>Graph!$D$4:$K$4</c:f>
              <c:numCache>
                <c:formatCode>General</c:formatCode>
                <c:ptCount val="8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Graph!$C$5:$K$5</c:f>
              <c:numCache>
                <c:formatCode>"$"#,##0_);\("$"#,##0\)</c:formatCode>
                <c:ptCount val="8"/>
                <c:pt idx="0">
                  <c:v>664</c:v>
                </c:pt>
                <c:pt idx="1">
                  <c:v>1046</c:v>
                </c:pt>
                <c:pt idx="2">
                  <c:v>1546</c:v>
                </c:pt>
                <c:pt idx="3">
                  <c:v>757</c:v>
                </c:pt>
                <c:pt idx="4">
                  <c:v>910</c:v>
                </c:pt>
                <c:pt idx="5">
                  <c:v>-365</c:v>
                </c:pt>
                <c:pt idx="6">
                  <c:v>-1478</c:v>
                </c:pt>
                <c:pt idx="7">
                  <c:v>-1281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Graph!$B$6</c:f>
              <c:strCache>
                <c:ptCount val="1"/>
                <c:pt idx="0">
                  <c:v>Net Contribution/ (Draw From) Reserves</c:v>
                </c:pt>
              </c:strCache>
            </c:strRef>
          </c:tx>
          <c:cat>
            <c:numRef>
              <c:f>Graph!$D$4:$K$4</c:f>
              <c:numCache>
                <c:formatCode>General</c:formatCode>
                <c:ptCount val="8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</c:numCache>
            </c:numRef>
          </c:cat>
          <c:val>
            <c:numRef>
              <c:f>Graph!$C$6:$K$6</c:f>
              <c:numCache>
                <c:formatCode>"$"#,##0_);\("$"#,##0\)</c:formatCode>
                <c:ptCount val="8"/>
                <c:pt idx="0">
                  <c:v>645</c:v>
                </c:pt>
                <c:pt idx="1">
                  <c:v>857</c:v>
                </c:pt>
                <c:pt idx="2">
                  <c:v>838</c:v>
                </c:pt>
                <c:pt idx="3">
                  <c:v>310</c:v>
                </c:pt>
                <c:pt idx="4">
                  <c:v>787</c:v>
                </c:pt>
                <c:pt idx="5">
                  <c:v>-633</c:v>
                </c:pt>
                <c:pt idx="6">
                  <c:v>-1915</c:v>
                </c:pt>
                <c:pt idx="7">
                  <c:v>-3281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75232"/>
        <c:axId val="104792832"/>
      </c:lineChart>
      <c:catAx>
        <c:axId val="9097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04792832"/>
        <c:crosses val="autoZero"/>
        <c:auto val="1"/>
        <c:lblAlgn val="ctr"/>
        <c:lblOffset val="0"/>
        <c:noMultiLvlLbl val="0"/>
      </c:catAx>
      <c:valAx>
        <c:axId val="104792832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90975232"/>
        <c:crosses val="autoZero"/>
        <c:crossBetween val="between"/>
      </c:valAx>
    </c:plotArea>
    <c:legend>
      <c:legendPos val="t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53587908750462E-2"/>
          <c:y val="0.13998335425298836"/>
          <c:w val="0.91814518218381203"/>
          <c:h val="0.63963837205847029"/>
        </c:manualLayout>
      </c:layout>
      <c:lineChart>
        <c:grouping val="standard"/>
        <c:varyColors val="0"/>
        <c:ser>
          <c:idx val="0"/>
          <c:order val="0"/>
          <c:tx>
            <c:strRef>
              <c:f>'W Proj Bill All'!$A$30</c:f>
              <c:strCache>
                <c:ptCount val="1"/>
                <c:pt idx="0">
                  <c:v>fee with avg esc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'W Proj Bill All'!$B$28:$N$28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'W Proj Bill All'!$B$30:$N$30</c:f>
              <c:numCache>
                <c:formatCode>0.00</c:formatCode>
                <c:ptCount val="13"/>
                <c:pt idx="0">
                  <c:v>45.940000000000005</c:v>
                </c:pt>
                <c:pt idx="1">
                  <c:v>49.285898617439756</c:v>
                </c:pt>
                <c:pt idx="2">
                  <c:v>52.875485470799951</c:v>
                </c:pt>
                <c:pt idx="3">
                  <c:v>56.72650884331204</c:v>
                </c:pt>
                <c:pt idx="4">
                  <c:v>60.85800965983406</c:v>
                </c:pt>
                <c:pt idx="5">
                  <c:v>65.290415632428179</c:v>
                </c:pt>
                <c:pt idx="6">
                  <c:v>70.045642262741808</c:v>
                </c:pt>
                <c:pt idx="7">
                  <c:v>75.147201200586551</c:v>
                </c:pt>
                <c:pt idx="8">
                  <c:v>80.62031649448096</c:v>
                </c:pt>
                <c:pt idx="9">
                  <c:v>86.492049308944146</c:v>
                </c:pt>
                <c:pt idx="10">
                  <c:v>92.791431725189838</c:v>
                </c:pt>
                <c:pt idx="11">
                  <c:v>99.549610286782524</c:v>
                </c:pt>
                <c:pt idx="12">
                  <c:v>106.80000000000001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90-4310-A702-B3E2927E69DB}"/>
            </c:ext>
          </c:extLst>
        </c:ser>
        <c:ser>
          <c:idx val="2"/>
          <c:order val="1"/>
          <c:tx>
            <c:strRef>
              <c:f>'W Proj Bill All'!$A$31</c:f>
              <c:strCache>
                <c:ptCount val="1"/>
                <c:pt idx="0">
                  <c:v>Avg/Med  C</c:v>
                </c:pt>
              </c:strCache>
            </c:strRef>
          </c:tx>
          <c:spPr>
            <a:ln w="28575" cap="rnd">
              <a:solidFill>
                <a:srgbClr val="8C3FC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C3FC5"/>
              </a:solidFill>
              <a:ln w="9525">
                <a:noFill/>
              </a:ln>
              <a:effectLst/>
            </c:spPr>
          </c:marker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90-4310-A702-B3E2927E69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 Proj Bill All'!$B$28:$N$28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'W Proj Bill All'!$B$31:$N$31</c:f>
              <c:numCache>
                <c:formatCode>General</c:formatCode>
                <c:ptCount val="13"/>
                <c:pt idx="7" formatCode="#,##0.00">
                  <c:v>47.7</c:v>
                </c:pt>
                <c:pt idx="8" formatCode="#,##0.00">
                  <c:v>68</c:v>
                </c:pt>
                <c:pt idx="9" formatCode="#,##0.00">
                  <c:v>77.699999999999989</c:v>
                </c:pt>
                <c:pt idx="10" formatCode="#,##0.00">
                  <c:v>87.4</c:v>
                </c:pt>
                <c:pt idx="11" formatCode="#,##0.00">
                  <c:v>97.1</c:v>
                </c:pt>
                <c:pt idx="12" formatCode="#,##0.00">
                  <c:v>106.80000000000001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390-4310-A702-B3E2927E69DB}"/>
            </c:ext>
          </c:extLst>
        </c:ser>
        <c:ser>
          <c:idx val="1"/>
          <c:order val="2"/>
          <c:tx>
            <c:strRef>
              <c:f>'W Proj Bill All'!$A$32</c:f>
              <c:strCache>
                <c:ptCount val="1"/>
                <c:pt idx="0">
                  <c:v>Avg/Med 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390-4310-A702-B3E2927E69DB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90-4310-A702-B3E2927E69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 Proj Bill All'!$B$28:$N$28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'W Proj Bill All'!$B$32:$N$32</c:f>
              <c:numCache>
                <c:formatCode>General</c:formatCode>
                <c:ptCount val="13"/>
                <c:pt idx="7" formatCode="#,##0.00">
                  <c:v>47.7</c:v>
                </c:pt>
                <c:pt idx="8" formatCode="#,##0.00">
                  <c:v>63</c:v>
                </c:pt>
                <c:pt idx="9" formatCode="#,##0.00">
                  <c:v>66.180000000000007</c:v>
                </c:pt>
                <c:pt idx="10" formatCode="#,##0.00">
                  <c:v>69.47</c:v>
                </c:pt>
                <c:pt idx="11" formatCode="#,##0.00">
                  <c:v>72.92</c:v>
                </c:pt>
                <c:pt idx="12" formatCode="#,##0.00">
                  <c:v>77.289999999999992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390-4310-A702-B3E2927E69DB}"/>
            </c:ext>
          </c:extLst>
        </c:ser>
        <c:ser>
          <c:idx val="4"/>
          <c:order val="3"/>
          <c:tx>
            <c:strRef>
              <c:f>'W Proj Bill All'!$A$33</c:f>
              <c:strCache>
                <c:ptCount val="1"/>
                <c:pt idx="0">
                  <c:v>hist charges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 Proj Bill All'!$B$28:$N$28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'W Proj Bill All'!$B$33:$N$33</c:f>
              <c:numCache>
                <c:formatCode>#,##0.00</c:formatCode>
                <c:ptCount val="13"/>
                <c:pt idx="0">
                  <c:v>45.940000000000005</c:v>
                </c:pt>
                <c:pt idx="1">
                  <c:v>48.64</c:v>
                </c:pt>
                <c:pt idx="2">
                  <c:v>52.099999999999994</c:v>
                </c:pt>
                <c:pt idx="3">
                  <c:v>55.22</c:v>
                </c:pt>
                <c:pt idx="4">
                  <c:v>58.6</c:v>
                </c:pt>
                <c:pt idx="5">
                  <c:v>53.15</c:v>
                </c:pt>
                <c:pt idx="6">
                  <c:v>47.7</c:v>
                </c:pt>
                <c:pt idx="7">
                  <c:v>47.7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390-4310-A702-B3E2927E6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30880"/>
        <c:axId val="1331449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 Proj Bill All'!$A$29</c15:sqref>
                        </c15:formulaRef>
                      </c:ext>
                    </c:extLst>
                    <c:strCache>
                      <c:ptCount val="1"/>
                      <c:pt idx="0">
                        <c:v>Avg/Med  B</c:v>
                      </c:pt>
                    </c:strCache>
                  </c:strRef>
                </c:tx>
                <c:spPr>
                  <a:ln w="28575" cap="rnd">
                    <a:solidFill>
                      <a:srgbClr val="F86308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86308"/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6"/>
                    <c:delete val="1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8-F390-4310-A702-B3E2927E69DB}"/>
                      </c:ext>
                      <c:ext uri="{CE6537A1-D6FC-4f65-9D91-7224C49458BB}"/>
                    </c:extLst>
                  </c:dLbl>
                  <c:dLbl>
                    <c:idx val="7"/>
                    <c:delete val="1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F390-4310-A702-B3E2927E69DB}"/>
                      </c:ext>
                      <c:ext uri="{CE6537A1-D6FC-4f65-9D91-7224C49458BB}"/>
                    </c:extLst>
                  </c:dLbl>
                  <c:dLbl>
                    <c:idx val="8"/>
                    <c:layout>
                      <c:manualLayout>
                        <c:x val="-4.0944155931101102E-2"/>
                        <c:y val="-2.9649680195587048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A-F390-4310-A702-B3E2927E69DB}"/>
                      </c:ext>
                      <c:ext uri="{CE6537A1-D6FC-4f65-9D91-7224C49458BB}">
                        <c15:layout>
                          <c:manualLayout>
                            <c:w val="5.429368426757461E-2"/>
                            <c:h val="3.9187394515998321E-2"/>
                          </c:manualLayout>
                        </c15:layout>
                      </c:ext>
                    </c:extLst>
                  </c:dLbl>
                  <c:dLbl>
                    <c:idx val="9"/>
                    <c:layout>
                      <c:manualLayout>
                        <c:x val="-2.2015293060970182E-2"/>
                        <c:y val="2.13115948875061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F390-4310-A702-B3E2927E69DB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rgbClr val="F86308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 Proj Bill All'!$B$28:$N$28</c15:sqref>
                        </c15:formulaRef>
                      </c:ext>
                    </c:extLst>
                    <c:strCache>
                      <c:ptCount val="13"/>
                      <c:pt idx="0">
                        <c:v>2009/10</c:v>
                      </c:pt>
                      <c:pt idx="1">
                        <c:v>2010/11</c:v>
                      </c:pt>
                      <c:pt idx="2">
                        <c:v>2011/12</c:v>
                      </c:pt>
                      <c:pt idx="3">
                        <c:v>2012/13</c:v>
                      </c:pt>
                      <c:pt idx="4">
                        <c:v>2013/14</c:v>
                      </c:pt>
                      <c:pt idx="5">
                        <c:v>2014/15</c:v>
                      </c:pt>
                      <c:pt idx="6">
                        <c:v>2015/16</c:v>
                      </c:pt>
                      <c:pt idx="7">
                        <c:v>2016/17</c:v>
                      </c:pt>
                      <c:pt idx="8">
                        <c:v>2017/18</c:v>
                      </c:pt>
                      <c:pt idx="9">
                        <c:v>2018/19</c:v>
                      </c:pt>
                      <c:pt idx="10">
                        <c:v>2019/20</c:v>
                      </c:pt>
                      <c:pt idx="11">
                        <c:v>2020/21</c:v>
                      </c:pt>
                      <c:pt idx="12">
                        <c:v>2021/22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'W Proj Bill All'!$B$29:$N$29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7" formatCode="#,##0.00">
                        <c:v>47.7</c:v>
                      </c:pt>
                      <c:pt idx="8" formatCode="#,##0.00">
                        <c:v>68</c:v>
                      </c:pt>
                      <c:pt idx="9" formatCode="#,##0.00">
                        <c:v>76</c:v>
                      </c:pt>
                      <c:pt idx="10" formatCode="#,##0.00">
                        <c:v>84</c:v>
                      </c:pt>
                      <c:pt idx="11" formatCode="#,##0.00">
                        <c:v>92</c:v>
                      </c:pt>
                      <c:pt idx="12" formatCode="#,##0.00">
                        <c:v>100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F390-4310-A702-B3E2927E69DB}"/>
                  </c:ext>
                </c:extLst>
              </c15:ser>
            </c15:filteredLineSeries>
          </c:ext>
        </c:extLst>
      </c:lineChart>
      <c:catAx>
        <c:axId val="1331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44960"/>
        <c:crosses val="autoZero"/>
        <c:auto val="1"/>
        <c:lblAlgn val="ctr"/>
        <c:lblOffset val="100"/>
        <c:noMultiLvlLbl val="0"/>
      </c:catAx>
      <c:valAx>
        <c:axId val="133144960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3088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63625107674899E-2"/>
          <c:y val="0.12502439540381102"/>
          <c:w val="0.90977766535956361"/>
          <c:h val="0.63516067400098219"/>
        </c:manualLayout>
      </c:layout>
      <c:barChart>
        <c:barDir val="col"/>
        <c:grouping val="stacked"/>
        <c:varyColors val="0"/>
        <c:ser>
          <c:idx val="0"/>
          <c:order val="0"/>
          <c:tx>
            <c:v>Fixed Monthly Charges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Water Rate Survey'!$C$45:$C$62</c:f>
              <c:strCache>
                <c:ptCount val="18"/>
                <c:pt idx="0">
                  <c:v>Daly City</c:v>
                </c:pt>
                <c:pt idx="1">
                  <c:v>Foster City</c:v>
                </c:pt>
                <c:pt idx="2">
                  <c:v>Mountain View</c:v>
                </c:pt>
                <c:pt idx="3">
                  <c:v>Millbrae, Current</c:v>
                </c:pt>
                <c:pt idx="4">
                  <c:v>N. Coast CWD (Pacifica)</c:v>
                </c:pt>
                <c:pt idx="5">
                  <c:v>Cal Wtr (South SF)</c:v>
                </c:pt>
                <c:pt idx="6">
                  <c:v>Menlo Park</c:v>
                </c:pt>
                <c:pt idx="7">
                  <c:v>Cal Wtr (San Mateo)</c:v>
                </c:pt>
                <c:pt idx="8">
                  <c:v>Cal Wtr (San Carlos)</c:v>
                </c:pt>
                <c:pt idx="9">
                  <c:v>Palo Alto</c:v>
                </c:pt>
                <c:pt idx="10">
                  <c:v>Redwood City</c:v>
                </c:pt>
                <c:pt idx="11">
                  <c:v>East Palo Alto</c:v>
                </c:pt>
                <c:pt idx="12">
                  <c:v>Brisbane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cat>
          <c:val>
            <c:numRef>
              <c:f>'Current Water Rate Survey'!$D$45:$D$62</c:f>
              <c:numCache>
                <c:formatCode>_(* #,##0.00_);_(* \(#,##0.00\);_(* "-"??_);_(@_)</c:formatCode>
                <c:ptCount val="18"/>
                <c:pt idx="0">
                  <c:v>16.059999999999999</c:v>
                </c:pt>
                <c:pt idx="1">
                  <c:v>18.899999999999999</c:v>
                </c:pt>
                <c:pt idx="2">
                  <c:v>14</c:v>
                </c:pt>
                <c:pt idx="3">
                  <c:v>15</c:v>
                </c:pt>
                <c:pt idx="4">
                  <c:v>19.245000000000001</c:v>
                </c:pt>
                <c:pt idx="5">
                  <c:v>14.71</c:v>
                </c:pt>
                <c:pt idx="6">
                  <c:v>20.079999999999998</c:v>
                </c:pt>
                <c:pt idx="7">
                  <c:v>14.71</c:v>
                </c:pt>
                <c:pt idx="8">
                  <c:v>14.71</c:v>
                </c:pt>
                <c:pt idx="9">
                  <c:v>16.77</c:v>
                </c:pt>
                <c:pt idx="10">
                  <c:v>25.39</c:v>
                </c:pt>
                <c:pt idx="11">
                  <c:v>24.490000000000002</c:v>
                </c:pt>
                <c:pt idx="12">
                  <c:v>30.335000000000001</c:v>
                </c:pt>
                <c:pt idx="13">
                  <c:v>21.13</c:v>
                </c:pt>
                <c:pt idx="14">
                  <c:v>24</c:v>
                </c:pt>
                <c:pt idx="15">
                  <c:v>36.36</c:v>
                </c:pt>
                <c:pt idx="16">
                  <c:v>26.36</c:v>
                </c:pt>
                <c:pt idx="1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0-4C5F-A8D2-A30C5E9A5993}"/>
            </c:ext>
          </c:extLst>
        </c:ser>
        <c:ser>
          <c:idx val="1"/>
          <c:order val="1"/>
          <c:tx>
            <c:v>Water Consumption Charges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D0-4C5F-A8D2-A30C5E9A59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Water Rate Survey'!$C$45:$C$62</c:f>
              <c:strCache>
                <c:ptCount val="18"/>
                <c:pt idx="0">
                  <c:v>Daly City</c:v>
                </c:pt>
                <c:pt idx="1">
                  <c:v>Foster City</c:v>
                </c:pt>
                <c:pt idx="2">
                  <c:v>Mountain View</c:v>
                </c:pt>
                <c:pt idx="3">
                  <c:v>Millbrae, Current</c:v>
                </c:pt>
                <c:pt idx="4">
                  <c:v>N. Coast CWD (Pacifica)</c:v>
                </c:pt>
                <c:pt idx="5">
                  <c:v>Cal Wtr (South SF)</c:v>
                </c:pt>
                <c:pt idx="6">
                  <c:v>Menlo Park</c:v>
                </c:pt>
                <c:pt idx="7">
                  <c:v>Cal Wtr (San Mateo)</c:v>
                </c:pt>
                <c:pt idx="8">
                  <c:v>Cal Wtr (San Carlos)</c:v>
                </c:pt>
                <c:pt idx="9">
                  <c:v>Palo Alto</c:v>
                </c:pt>
                <c:pt idx="10">
                  <c:v>Redwood City</c:v>
                </c:pt>
                <c:pt idx="11">
                  <c:v>East Palo Alto</c:v>
                </c:pt>
                <c:pt idx="12">
                  <c:v>Brisbane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cat>
          <c:val>
            <c:numRef>
              <c:f>'Current Water Rate Survey'!$E$45:$E$62</c:f>
              <c:numCache>
                <c:formatCode>_(* #,##0.00_);_(* \(#,##0.00\);_(* "-"??_);_(@_)</c:formatCode>
                <c:ptCount val="18"/>
                <c:pt idx="0">
                  <c:v>16.649999999999999</c:v>
                </c:pt>
                <c:pt idx="1">
                  <c:v>28.32</c:v>
                </c:pt>
                <c:pt idx="2">
                  <c:v>33.33</c:v>
                </c:pt>
                <c:pt idx="3">
                  <c:v>32.700000000000003</c:v>
                </c:pt>
                <c:pt idx="4">
                  <c:v>33.56</c:v>
                </c:pt>
                <c:pt idx="5">
                  <c:v>40.513199999999998</c:v>
                </c:pt>
                <c:pt idx="6">
                  <c:v>35.82</c:v>
                </c:pt>
                <c:pt idx="7">
                  <c:v>40.513199999999998</c:v>
                </c:pt>
                <c:pt idx="8">
                  <c:v>40.513199999999998</c:v>
                </c:pt>
                <c:pt idx="9">
                  <c:v>40.380000000000003</c:v>
                </c:pt>
                <c:pt idx="10">
                  <c:v>33.72</c:v>
                </c:pt>
                <c:pt idx="11">
                  <c:v>39.659999999999997</c:v>
                </c:pt>
                <c:pt idx="12">
                  <c:v>34.435000000000002</c:v>
                </c:pt>
                <c:pt idx="13">
                  <c:v>45.63</c:v>
                </c:pt>
                <c:pt idx="14">
                  <c:v>44.120000000000005</c:v>
                </c:pt>
                <c:pt idx="15">
                  <c:v>41.209999999999994</c:v>
                </c:pt>
                <c:pt idx="16">
                  <c:v>53.580000000000005</c:v>
                </c:pt>
                <c:pt idx="17">
                  <c:v>52.44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D0-4C5F-A8D2-A30C5E9A59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2828160"/>
        <c:axId val="132839296"/>
      </c:barChart>
      <c:scatterChart>
        <c:scatterStyle val="lineMarker"/>
        <c:varyColors val="0"/>
        <c:ser>
          <c:idx val="2"/>
          <c:order val="2"/>
          <c:tx>
            <c:v>   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0302712160979878E-2"/>
                  <c:y val="-2.0885631870273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D0-4C5F-A8D2-A30C5E9A599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03614376991642E-2"/>
                  <c:y val="-2.0621902905343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D0-4C5F-A8D2-A30C5E9A599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266083534724718E-2"/>
                  <c:y val="-1.9869031840251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D0-4C5F-A8D2-A30C5E9A599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3266083534724718E-2"/>
                  <c:y val="-2.006281460580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D0-4C5F-A8D2-A30C5E9A599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102425168206961E-2"/>
                  <c:y val="-2.281339099305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D0-4C5F-A8D2-A30C5E9A59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'Current Water Rate Survey'!$C$45:$C$62</c:f>
              <c:strCache>
                <c:ptCount val="18"/>
                <c:pt idx="0">
                  <c:v>Daly City</c:v>
                </c:pt>
                <c:pt idx="1">
                  <c:v>Foster City</c:v>
                </c:pt>
                <c:pt idx="2">
                  <c:v>Mountain View</c:v>
                </c:pt>
                <c:pt idx="3">
                  <c:v>Millbrae, Current</c:v>
                </c:pt>
                <c:pt idx="4">
                  <c:v>N. Coast CWD (Pacifica)</c:v>
                </c:pt>
                <c:pt idx="5">
                  <c:v>Cal Wtr (South SF)</c:v>
                </c:pt>
                <c:pt idx="6">
                  <c:v>Menlo Park</c:v>
                </c:pt>
                <c:pt idx="7">
                  <c:v>Cal Wtr (San Mateo)</c:v>
                </c:pt>
                <c:pt idx="8">
                  <c:v>Cal Wtr (San Carlos)</c:v>
                </c:pt>
                <c:pt idx="9">
                  <c:v>Palo Alto</c:v>
                </c:pt>
                <c:pt idx="10">
                  <c:v>Redwood City</c:v>
                </c:pt>
                <c:pt idx="11">
                  <c:v>East Palo Alto</c:v>
                </c:pt>
                <c:pt idx="12">
                  <c:v>Brisbane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xVal>
          <c:yVal>
            <c:numRef>
              <c:f>'Current Water Rate Survey'!$F$45:$F$62</c:f>
              <c:numCache>
                <c:formatCode>_(* #,##0.00_);_(* \(#,##0.00\);_(* "-"??_);_(@_)</c:formatCode>
                <c:ptCount val="18"/>
                <c:pt idx="0">
                  <c:v>32.709999999999994</c:v>
                </c:pt>
                <c:pt idx="1">
                  <c:v>47.22</c:v>
                </c:pt>
                <c:pt idx="2">
                  <c:v>47.33</c:v>
                </c:pt>
                <c:pt idx="3">
                  <c:v>47.7</c:v>
                </c:pt>
                <c:pt idx="4">
                  <c:v>52.805000000000007</c:v>
                </c:pt>
                <c:pt idx="5">
                  <c:v>55.223199999999999</c:v>
                </c:pt>
                <c:pt idx="6">
                  <c:v>55.9</c:v>
                </c:pt>
                <c:pt idx="7">
                  <c:v>55.968713200000003</c:v>
                </c:pt>
                <c:pt idx="8">
                  <c:v>56.180218056000001</c:v>
                </c:pt>
                <c:pt idx="9">
                  <c:v>57.150000000000006</c:v>
                </c:pt>
                <c:pt idx="10">
                  <c:v>59.11</c:v>
                </c:pt>
                <c:pt idx="11">
                  <c:v>64.150000000000006</c:v>
                </c:pt>
                <c:pt idx="12">
                  <c:v>64.77000000000001</c:v>
                </c:pt>
                <c:pt idx="13">
                  <c:v>66.760000000000005</c:v>
                </c:pt>
                <c:pt idx="14">
                  <c:v>68.12</c:v>
                </c:pt>
                <c:pt idx="15">
                  <c:v>77.569999999999993</c:v>
                </c:pt>
                <c:pt idx="16">
                  <c:v>79.94</c:v>
                </c:pt>
                <c:pt idx="17">
                  <c:v>112.44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7D0-4C5F-A8D2-A30C5E9A59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32828160"/>
        <c:axId val="132839296"/>
      </c:scatterChart>
      <c:catAx>
        <c:axId val="1328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39296"/>
        <c:crosses val="autoZero"/>
        <c:auto val="1"/>
        <c:lblAlgn val="ctr"/>
        <c:lblOffset val="100"/>
        <c:noMultiLvlLbl val="0"/>
      </c:catAx>
      <c:valAx>
        <c:axId val="13283929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8160"/>
        <c:crosses val="autoZero"/>
        <c:crossBetween val="between"/>
      </c:valAx>
      <c:spPr>
        <a:solidFill>
          <a:schemeClr val="bg1"/>
        </a:solidFill>
        <a:ln w="63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6021161238534496E-2"/>
          <c:y val="0.1418396384304613"/>
          <c:w val="0.28810179558140758"/>
          <c:h val="0.12072037980700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63625107674899E-2"/>
          <c:y val="0.12502439540381102"/>
          <c:w val="0.90977766535956361"/>
          <c:h val="0.63098360715048074"/>
        </c:manualLayout>
      </c:layout>
      <c:barChart>
        <c:barDir val="col"/>
        <c:grouping val="stacked"/>
        <c:varyColors val="0"/>
        <c:ser>
          <c:idx val="0"/>
          <c:order val="0"/>
          <c:tx>
            <c:v>Fixed Monthly Charges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'Survey 2017-18'!$C$45:$C$62</c:f>
              <c:strCache>
                <c:ptCount val="18"/>
                <c:pt idx="0">
                  <c:v>Daly City</c:v>
                </c:pt>
                <c:pt idx="1">
                  <c:v>Mountain View</c:v>
                </c:pt>
                <c:pt idx="2">
                  <c:v>Foster City</c:v>
                </c:pt>
                <c:pt idx="3">
                  <c:v>Cal Wtr (South SF)</c:v>
                </c:pt>
                <c:pt idx="4">
                  <c:v>Cal Wtr (San Mateo)</c:v>
                </c:pt>
                <c:pt idx="5">
                  <c:v>Cal Wtr (San Carlos)</c:v>
                </c:pt>
                <c:pt idx="6">
                  <c:v>Palo Alto</c:v>
                </c:pt>
                <c:pt idx="7">
                  <c:v>Menlo Park</c:v>
                </c:pt>
                <c:pt idx="8">
                  <c:v>Redwood City</c:v>
                </c:pt>
                <c:pt idx="9">
                  <c:v>East Palo Alto</c:v>
                </c:pt>
                <c:pt idx="10">
                  <c:v>N. Coast CWD (Pacifica)</c:v>
                </c:pt>
                <c:pt idx="11">
                  <c:v>Brisbane</c:v>
                </c:pt>
                <c:pt idx="12">
                  <c:v>Millbrae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cat>
          <c:val>
            <c:numRef>
              <c:f>'Survey 2017-18'!$D$45:$D$62</c:f>
              <c:numCache>
                <c:formatCode>_(* #,##0.00_);_(* \(#,##0.00\);_(* "-"??_);_(@_)</c:formatCode>
                <c:ptCount val="18"/>
                <c:pt idx="0">
                  <c:v>16.059999999999999</c:v>
                </c:pt>
                <c:pt idx="1">
                  <c:v>14.42</c:v>
                </c:pt>
                <c:pt idx="2">
                  <c:v>20.033999999999999</c:v>
                </c:pt>
                <c:pt idx="3">
                  <c:v>15.94</c:v>
                </c:pt>
                <c:pt idx="4">
                  <c:v>16.155190000000001</c:v>
                </c:pt>
                <c:pt idx="5">
                  <c:v>16.16</c:v>
                </c:pt>
                <c:pt idx="6">
                  <c:v>17.273099999999999</c:v>
                </c:pt>
                <c:pt idx="7">
                  <c:v>22.49</c:v>
                </c:pt>
                <c:pt idx="8">
                  <c:v>27.38</c:v>
                </c:pt>
                <c:pt idx="9">
                  <c:v>24.490000000000002</c:v>
                </c:pt>
                <c:pt idx="10">
                  <c:v>23.094999999999999</c:v>
                </c:pt>
                <c:pt idx="11">
                  <c:v>31.245050000000003</c:v>
                </c:pt>
                <c:pt idx="12">
                  <c:v>20</c:v>
                </c:pt>
                <c:pt idx="13">
                  <c:v>22.1</c:v>
                </c:pt>
                <c:pt idx="14">
                  <c:v>26</c:v>
                </c:pt>
                <c:pt idx="15">
                  <c:v>36.36</c:v>
                </c:pt>
                <c:pt idx="16">
                  <c:v>27.96</c:v>
                </c:pt>
                <c:pt idx="17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A6-4A01-B02C-BECC8722081B}"/>
            </c:ext>
          </c:extLst>
        </c:ser>
        <c:ser>
          <c:idx val="1"/>
          <c:order val="1"/>
          <c:tx>
            <c:v>Water Consumption Charges</c:v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EA6-4A01-B02C-BECC87220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'Survey 2017-18'!$C$45:$C$62</c:f>
              <c:strCache>
                <c:ptCount val="18"/>
                <c:pt idx="0">
                  <c:v>Daly City</c:v>
                </c:pt>
                <c:pt idx="1">
                  <c:v>Mountain View</c:v>
                </c:pt>
                <c:pt idx="2">
                  <c:v>Foster City</c:v>
                </c:pt>
                <c:pt idx="3">
                  <c:v>Cal Wtr (South SF)</c:v>
                </c:pt>
                <c:pt idx="4">
                  <c:v>Cal Wtr (San Mateo)</c:v>
                </c:pt>
                <c:pt idx="5">
                  <c:v>Cal Wtr (San Carlos)</c:v>
                </c:pt>
                <c:pt idx="6">
                  <c:v>Palo Alto</c:v>
                </c:pt>
                <c:pt idx="7">
                  <c:v>Menlo Park</c:v>
                </c:pt>
                <c:pt idx="8">
                  <c:v>Redwood City</c:v>
                </c:pt>
                <c:pt idx="9">
                  <c:v>East Palo Alto</c:v>
                </c:pt>
                <c:pt idx="10">
                  <c:v>N. Coast CWD (Pacifica)</c:v>
                </c:pt>
                <c:pt idx="11">
                  <c:v>Brisbane</c:v>
                </c:pt>
                <c:pt idx="12">
                  <c:v>Millbrae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cat>
          <c:val>
            <c:numRef>
              <c:f>'Survey 2017-18'!$E$45:$E$62</c:f>
              <c:numCache>
                <c:formatCode>_(* #,##0.00_);_(* \(#,##0.00\);_(* "-"??_);_(@_)</c:formatCode>
                <c:ptCount val="18"/>
                <c:pt idx="0">
                  <c:v>18.18</c:v>
                </c:pt>
                <c:pt idx="1">
                  <c:v>34.329900000000002</c:v>
                </c:pt>
                <c:pt idx="2">
                  <c:v>30.019200000000001</c:v>
                </c:pt>
                <c:pt idx="3">
                  <c:v>37.84476973200001</c:v>
                </c:pt>
                <c:pt idx="4">
                  <c:v>38.346670032000013</c:v>
                </c:pt>
                <c:pt idx="5">
                  <c:v>38.489061006000007</c:v>
                </c:pt>
                <c:pt idx="6">
                  <c:v>41.591400000000007</c:v>
                </c:pt>
                <c:pt idx="7">
                  <c:v>39.659999999999997</c:v>
                </c:pt>
                <c:pt idx="8">
                  <c:v>36.36</c:v>
                </c:pt>
                <c:pt idx="9">
                  <c:v>39.659999999999997</c:v>
                </c:pt>
                <c:pt idx="10">
                  <c:v>41.3</c:v>
                </c:pt>
                <c:pt idx="11">
                  <c:v>35.468050000000005</c:v>
                </c:pt>
                <c:pt idx="12">
                  <c:v>48</c:v>
                </c:pt>
                <c:pt idx="13">
                  <c:v>48.21</c:v>
                </c:pt>
                <c:pt idx="14">
                  <c:v>44.400000000000006</c:v>
                </c:pt>
                <c:pt idx="15">
                  <c:v>41.209999999999994</c:v>
                </c:pt>
                <c:pt idx="16">
                  <c:v>56.879999999999995</c:v>
                </c:pt>
                <c:pt idx="17">
                  <c:v>33.24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A6-4A01-B02C-BECC872208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2883200"/>
        <c:axId val="132885888"/>
      </c:barChart>
      <c:scatterChart>
        <c:scatterStyle val="lineMarker"/>
        <c:varyColors val="0"/>
        <c:ser>
          <c:idx val="2"/>
          <c:order val="2"/>
          <c:tx>
            <c:v>   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0302712160979878E-2"/>
                  <c:y val="-2.0885631870273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83-4E3A-ADC8-9E34A2165E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66083534724718E-2"/>
                  <c:y val="-1.9869031840251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83-4E3A-ADC8-9E34A2165E1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266083534724718E-2"/>
                  <c:y val="-2.006281460580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A6-4A01-B02C-BECC8722081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303614376991642E-2"/>
                  <c:y val="-2.0621902905343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A6-4A01-B02C-BECC8722081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102425168206961E-2"/>
                  <c:y val="-2.281339099305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EA6-4A01-B02C-BECC872208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'Survey 2017-18'!$C$45:$C$62</c:f>
              <c:strCache>
                <c:ptCount val="18"/>
                <c:pt idx="0">
                  <c:v>Daly City</c:v>
                </c:pt>
                <c:pt idx="1">
                  <c:v>Mountain View</c:v>
                </c:pt>
                <c:pt idx="2">
                  <c:v>Foster City</c:v>
                </c:pt>
                <c:pt idx="3">
                  <c:v>Cal Wtr (South SF)</c:v>
                </c:pt>
                <c:pt idx="4">
                  <c:v>Cal Wtr (San Mateo)</c:v>
                </c:pt>
                <c:pt idx="5">
                  <c:v>Cal Wtr (San Carlos)</c:v>
                </c:pt>
                <c:pt idx="6">
                  <c:v>Palo Alto</c:v>
                </c:pt>
                <c:pt idx="7">
                  <c:v>Menlo Park</c:v>
                </c:pt>
                <c:pt idx="8">
                  <c:v>Redwood City</c:v>
                </c:pt>
                <c:pt idx="9">
                  <c:v>East Palo Alto</c:v>
                </c:pt>
                <c:pt idx="10">
                  <c:v>N. Coast CWD (Pacifica)</c:v>
                </c:pt>
                <c:pt idx="11">
                  <c:v>Brisbane</c:v>
                </c:pt>
                <c:pt idx="12">
                  <c:v>Millbrae</c:v>
                </c:pt>
                <c:pt idx="13">
                  <c:v>San Bruno</c:v>
                </c:pt>
                <c:pt idx="14">
                  <c:v>Mid-Pen WD (Belmont)</c:v>
                </c:pt>
                <c:pt idx="15">
                  <c:v>Burlingame</c:v>
                </c:pt>
                <c:pt idx="16">
                  <c:v>Montara (MWSD)</c:v>
                </c:pt>
                <c:pt idx="17">
                  <c:v>Hillsborough</c:v>
                </c:pt>
              </c:strCache>
            </c:strRef>
          </c:xVal>
          <c:yVal>
            <c:numRef>
              <c:f>'Survey 2017-18'!$F$45:$F$62</c:f>
              <c:numCache>
                <c:formatCode>_(* #,##0.00_);_(* \(#,##0.00\);_(* "-"??_);_(@_)</c:formatCode>
                <c:ptCount val="18"/>
                <c:pt idx="0">
                  <c:v>34.239999999999995</c:v>
                </c:pt>
                <c:pt idx="1">
                  <c:v>48.749900000000004</c:v>
                </c:pt>
                <c:pt idx="2">
                  <c:v>50.053200000000004</c:v>
                </c:pt>
                <c:pt idx="3">
                  <c:v>53.784769732000008</c:v>
                </c:pt>
                <c:pt idx="4">
                  <c:v>55.237635142432012</c:v>
                </c:pt>
                <c:pt idx="5">
                  <c:v>55.596129233233995</c:v>
                </c:pt>
                <c:pt idx="6">
                  <c:v>58.864500000000007</c:v>
                </c:pt>
                <c:pt idx="7">
                  <c:v>62.149999999999991</c:v>
                </c:pt>
                <c:pt idx="8">
                  <c:v>63.739999999999995</c:v>
                </c:pt>
                <c:pt idx="9">
                  <c:v>64.150000000000006</c:v>
                </c:pt>
                <c:pt idx="10">
                  <c:v>64.394999999999996</c:v>
                </c:pt>
                <c:pt idx="11">
                  <c:v>66.713100000000011</c:v>
                </c:pt>
                <c:pt idx="12">
                  <c:v>68</c:v>
                </c:pt>
                <c:pt idx="13">
                  <c:v>70.31</c:v>
                </c:pt>
                <c:pt idx="14">
                  <c:v>70.400000000000006</c:v>
                </c:pt>
                <c:pt idx="15">
                  <c:v>77.569999999999993</c:v>
                </c:pt>
                <c:pt idx="16">
                  <c:v>84.84</c:v>
                </c:pt>
                <c:pt idx="17">
                  <c:v>96.84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EA6-4A01-B02C-BECC872208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32883200"/>
        <c:axId val="132885888"/>
      </c:scatterChart>
      <c:catAx>
        <c:axId val="13288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85888"/>
        <c:crosses val="autoZero"/>
        <c:auto val="1"/>
        <c:lblAlgn val="ctr"/>
        <c:lblOffset val="100"/>
        <c:noMultiLvlLbl val="0"/>
      </c:catAx>
      <c:valAx>
        <c:axId val="13288588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83200"/>
        <c:crosses val="autoZero"/>
        <c:crossBetween val="between"/>
      </c:valAx>
      <c:spPr>
        <a:solidFill>
          <a:schemeClr val="bg1"/>
        </a:solidFill>
        <a:ln w="63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4528547149986255E-2"/>
          <c:y val="0.1439282386493142"/>
          <c:w val="0.28810179558140758"/>
          <c:h val="0.12072037980700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0.06903</cdr:x>
      <cdr:y>0.33951</cdr:y>
    </cdr:from>
    <cdr:to>
      <cdr:x>0.44054</cdr:x>
      <cdr:y>0.44327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B8E22B1-CA1A-473C-9973-9FBAD9FB8A02}"/>
            </a:ext>
          </a:extLst>
        </cdr:cNvPr>
        <cdr:cNvSpPr txBox="1"/>
      </cdr:nvSpPr>
      <cdr:spPr>
        <a:xfrm xmlns:a="http://schemas.openxmlformats.org/drawingml/2006/main">
          <a:off x="516838" y="1896583"/>
          <a:ext cx="2781741" cy="579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accent5"/>
              </a:solidFill>
            </a:rPr>
            <a:t>Average Single Family Bill</a:t>
          </a:r>
          <a:r>
            <a:rPr lang="en-US" sz="1400" b="1" dirty="0">
              <a:solidFill>
                <a:schemeClr val="accent5"/>
              </a:solidFill>
            </a:rPr>
            <a:t/>
          </a:r>
          <a:br>
            <a:rPr lang="en-US" sz="1400" b="1" dirty="0">
              <a:solidFill>
                <a:schemeClr val="accent5"/>
              </a:solidFill>
            </a:rPr>
          </a:br>
          <a:r>
            <a:rPr lang="en-US" sz="1200" b="0" dirty="0">
              <a:solidFill>
                <a:schemeClr val="accent5"/>
              </a:solidFill>
            </a:rPr>
            <a:t>Historical use</a:t>
          </a:r>
          <a:r>
            <a:rPr lang="en-US" sz="1200" b="0" baseline="0" dirty="0">
              <a:solidFill>
                <a:schemeClr val="accent5"/>
              </a:solidFill>
            </a:rPr>
            <a:t> = 8 </a:t>
          </a:r>
          <a:r>
            <a:rPr lang="en-US" sz="1200" b="0" dirty="0">
              <a:solidFill>
                <a:schemeClr val="accent5"/>
              </a:solidFill>
            </a:rPr>
            <a:t>ccf declining</a:t>
          </a:r>
          <a:r>
            <a:rPr lang="en-US" sz="1200" b="0" baseline="0" dirty="0">
              <a:solidFill>
                <a:schemeClr val="accent5"/>
              </a:solidFill>
            </a:rPr>
            <a:t/>
          </a:r>
          <a:br>
            <a:rPr lang="en-US" sz="1200" b="0" baseline="0" dirty="0">
              <a:solidFill>
                <a:schemeClr val="accent5"/>
              </a:solidFill>
            </a:rPr>
          </a:br>
          <a:r>
            <a:rPr lang="en-US" sz="1200" b="0" baseline="0" dirty="0">
              <a:solidFill>
                <a:schemeClr val="accent5"/>
              </a:solidFill>
            </a:rPr>
            <a:t>to 6 ccf in 2015/16 &amp; future</a:t>
          </a:r>
        </a:p>
      </cdr:txBody>
    </cdr:sp>
  </cdr:relSizeAnchor>
  <cdr:relSizeAnchor xmlns:cdr="http://schemas.openxmlformats.org/drawingml/2006/chartDrawing">
    <cdr:from>
      <cdr:x>0.07315</cdr:x>
      <cdr:y>0.01022</cdr:y>
    </cdr:from>
    <cdr:to>
      <cdr:x>0.95775</cdr:x>
      <cdr:y>0.13485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D2AC298-8005-4BD1-A1DD-0F02FD348DB0}"/>
            </a:ext>
          </a:extLst>
        </cdr:cNvPr>
        <cdr:cNvSpPr txBox="1"/>
      </cdr:nvSpPr>
      <cdr:spPr>
        <a:xfrm xmlns:a="http://schemas.openxmlformats.org/drawingml/2006/main">
          <a:off x="583213" y="62113"/>
          <a:ext cx="7052770" cy="757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400"/>
            </a:spcBef>
          </a:pPr>
          <a:r>
            <a:rPr lang="en-US" sz="1800" b="1" dirty="0"/>
            <a:t>Historical &amp; Proposed Average Single Family Monthly Water Bills</a:t>
          </a:r>
        </a:p>
        <a:p xmlns:a="http://schemas.openxmlformats.org/drawingml/2006/main">
          <a:pPr algn="ctr">
            <a:spcBef>
              <a:spcPts val="200"/>
            </a:spcBef>
          </a:pPr>
          <a:r>
            <a:rPr lang="en-US" sz="1500" b="1" dirty="0"/>
            <a:t>Equal to a 7.3% Increase Annually Since 2009-10</a:t>
          </a:r>
        </a:p>
      </cdr:txBody>
    </cdr:sp>
  </cdr:relSizeAnchor>
  <cdr:relSizeAnchor xmlns:cdr="http://schemas.openxmlformats.org/drawingml/2006/chartDrawing">
    <cdr:from>
      <cdr:x>0.32608</cdr:x>
      <cdr:y>0.67087</cdr:y>
    </cdr:from>
    <cdr:to>
      <cdr:x>0.58098</cdr:x>
      <cdr:y>0.78744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35E18EA-753F-4229-BF9E-60D5C784BAF2}"/>
            </a:ext>
          </a:extLst>
        </cdr:cNvPr>
        <cdr:cNvSpPr txBox="1"/>
      </cdr:nvSpPr>
      <cdr:spPr>
        <a:xfrm xmlns:a="http://schemas.openxmlformats.org/drawingml/2006/main">
          <a:off x="2441579" y="3747695"/>
          <a:ext cx="1908605" cy="65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baseline="0" dirty="0">
              <a:solidFill>
                <a:srgbClr val="FF9900"/>
              </a:solidFill>
            </a:rPr>
            <a:t>25% Conservation </a:t>
          </a:r>
          <a:br>
            <a:rPr lang="en-US" sz="1300" b="1" baseline="0" dirty="0">
              <a:solidFill>
                <a:srgbClr val="FF9900"/>
              </a:solidFill>
            </a:rPr>
          </a:br>
          <a:r>
            <a:rPr lang="en-US" sz="1300" b="1" baseline="0" dirty="0">
              <a:solidFill>
                <a:srgbClr val="FF9900"/>
              </a:solidFill>
            </a:rPr>
            <a:t>from 2013/14 - 2015/16</a:t>
          </a:r>
          <a:endParaRPr lang="en-US" sz="1300" b="1" dirty="0">
            <a:solidFill>
              <a:srgbClr val="FF9900"/>
            </a:solidFill>
          </a:endParaRPr>
        </a:p>
      </cdr:txBody>
    </cdr:sp>
  </cdr:relSizeAnchor>
  <cdr:relSizeAnchor xmlns:cdr="http://schemas.openxmlformats.org/drawingml/2006/chartDrawing">
    <cdr:from>
      <cdr:x>0.40209</cdr:x>
      <cdr:y>0.64073</cdr:y>
    </cdr:from>
    <cdr:to>
      <cdr:x>0.50911</cdr:x>
      <cdr:y>0.66146</cdr:y>
    </cdr:to>
    <cdr:sp macro="" textlink="">
      <cdr:nvSpPr>
        <cdr:cNvPr id="13" name="Right Arrow 12">
          <a:extLst xmlns:a="http://schemas.openxmlformats.org/drawingml/2006/main">
            <a:ext uri="{FF2B5EF4-FFF2-40B4-BE49-F238E27FC236}">
              <a16:creationId xmlns:a16="http://schemas.microsoft.com/office/drawing/2014/main" xmlns="" id="{6C7BC71F-269D-45D8-AF71-4E6C4A8BDAB9}"/>
            </a:ext>
          </a:extLst>
        </cdr:cNvPr>
        <cdr:cNvSpPr/>
      </cdr:nvSpPr>
      <cdr:spPr>
        <a:xfrm xmlns:a="http://schemas.openxmlformats.org/drawingml/2006/main" rot="1075676">
          <a:off x="3010728" y="3579293"/>
          <a:ext cx="801329" cy="11580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99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0.47921</cdr:x>
      <cdr:y>0.28535</cdr:y>
    </cdr:from>
    <cdr:to>
      <cdr:x>0.68724</cdr:x>
      <cdr:y>0.37149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19BF381-AD20-45D1-B429-E817A7AD677A}"/>
            </a:ext>
          </a:extLst>
        </cdr:cNvPr>
        <cdr:cNvSpPr txBox="1"/>
      </cdr:nvSpPr>
      <cdr:spPr>
        <a:xfrm xmlns:a="http://schemas.openxmlformats.org/drawingml/2006/main">
          <a:off x="3588174" y="1594045"/>
          <a:ext cx="1557658" cy="481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baseline="0" dirty="0">
              <a:solidFill>
                <a:srgbClr val="FF0000"/>
              </a:solidFill>
            </a:rPr>
            <a:t>2008 Bill + 7.3% annual escalation</a:t>
          </a:r>
          <a:endParaRPr lang="en-US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0.60975</cdr:x>
      <cdr:y>0.3649</cdr:y>
    </cdr:from>
    <cdr:to>
      <cdr:x>0.6265</cdr:x>
      <cdr:y>0.41242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xmlns="" id="{EB3BE98E-BEF0-4181-AADB-2682ED3622D4}"/>
            </a:ext>
          </a:extLst>
        </cdr:cNvPr>
        <cdr:cNvCxnSpPr/>
      </cdr:nvCxnSpPr>
      <cdr:spPr>
        <a:xfrm xmlns:a="http://schemas.openxmlformats.org/drawingml/2006/main">
          <a:off x="4565615" y="2038435"/>
          <a:ext cx="125419" cy="2654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0.38748</cdr:x>
      <cdr:y>0.42706</cdr:y>
    </cdr:from>
    <cdr:to>
      <cdr:x>0.43686</cdr:x>
      <cdr:y>0.5524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xmlns="" id="{3FB80F7D-E8BB-4E95-875B-552816FEA372}"/>
            </a:ext>
          </a:extLst>
        </cdr:cNvPr>
        <cdr:cNvCxnSpPr/>
      </cdr:nvCxnSpPr>
      <cdr:spPr>
        <a:xfrm xmlns:a="http://schemas.openxmlformats.org/drawingml/2006/main">
          <a:off x="2901304" y="2385686"/>
          <a:ext cx="369741" cy="7001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0.93411</cdr:x>
      <cdr:y>0.20013</cdr:y>
    </cdr:from>
    <cdr:to>
      <cdr:x>0.99504</cdr:x>
      <cdr:y>0.27585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EFD6DA1-8497-49FD-9C7B-79F9377EC652}"/>
            </a:ext>
          </a:extLst>
        </cdr:cNvPr>
        <cdr:cNvSpPr txBox="1"/>
      </cdr:nvSpPr>
      <cdr:spPr>
        <a:xfrm xmlns:a="http://schemas.openxmlformats.org/drawingml/2006/main">
          <a:off x="6994299" y="1117970"/>
          <a:ext cx="456223" cy="422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rgbClr val="8C3FC5"/>
              </a:solidFill>
            </a:rPr>
            <a:t>B</a:t>
          </a:r>
        </a:p>
      </cdr:txBody>
    </cdr:sp>
  </cdr:relSizeAnchor>
  <cdr:relSizeAnchor xmlns:cdr="http://schemas.openxmlformats.org/drawingml/2006/chartDrawing">
    <cdr:from>
      <cdr:x>0.95561</cdr:x>
      <cdr:y>0.37949</cdr:y>
    </cdr:from>
    <cdr:to>
      <cdr:x>0.99758</cdr:x>
      <cdr:y>0.45521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6B88F27-CCAC-4BBA-BB2A-A173A2F66CF3}"/>
            </a:ext>
          </a:extLst>
        </cdr:cNvPr>
        <cdr:cNvSpPr txBox="1"/>
      </cdr:nvSpPr>
      <cdr:spPr>
        <a:xfrm xmlns:a="http://schemas.openxmlformats.org/drawingml/2006/main">
          <a:off x="7155304" y="2119958"/>
          <a:ext cx="314257" cy="422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>
              <a:solidFill>
                <a:srgbClr val="00B050"/>
              </a:solidFill>
            </a:rPr>
            <a:t>A</a:t>
          </a:r>
        </a:p>
      </cdr:txBody>
    </cdr:sp>
  </cdr:relSizeAnchor>
  <cdr:relSizeAnchor xmlns:cdr="http://schemas.openxmlformats.org/drawingml/2006/chartDrawing">
    <cdr:from>
      <cdr:x>0.07311</cdr:x>
      <cdr:y>0.13691</cdr:y>
    </cdr:from>
    <cdr:to>
      <cdr:x>0.83903</cdr:x>
      <cdr:y>0.27871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135B2EA-D775-42B9-9A0F-6597DE073AA0}"/>
            </a:ext>
          </a:extLst>
        </cdr:cNvPr>
        <cdr:cNvSpPr txBox="1"/>
      </cdr:nvSpPr>
      <cdr:spPr>
        <a:xfrm xmlns:a="http://schemas.openxmlformats.org/drawingml/2006/main">
          <a:off x="525653" y="767128"/>
          <a:ext cx="5507172" cy="7944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Ins="0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Bef>
              <a:spcPts val="200"/>
            </a:spcBef>
          </a:pPr>
          <a:r>
            <a:rPr lang="en-US" sz="1100" dirty="0"/>
            <a:t>   A - </a:t>
          </a:r>
          <a:r>
            <a:rPr lang="en-US" sz="1200" dirty="0"/>
            <a:t>Baseline Minimum: Fund O&amp;M</a:t>
          </a:r>
          <a:r>
            <a:rPr lang="en-US" sz="1200" baseline="0" dirty="0"/>
            <a:t> &amp; Minimal Repairs Only, No CIP Funding</a:t>
          </a:r>
        </a:p>
        <a:p xmlns:a="http://schemas.openxmlformats.org/drawingml/2006/main">
          <a:pPr>
            <a:lnSpc>
              <a:spcPct val="100000"/>
            </a:lnSpc>
            <a:spcBef>
              <a:spcPts val="200"/>
            </a:spcBef>
          </a:pPr>
          <a:endParaRPr lang="en-US" sz="1200" baseline="0" dirty="0"/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aseline="0" dirty="0">
              <a:effectLst/>
              <a:latin typeface="+mn-lt"/>
              <a:ea typeface="+mn-ea"/>
              <a:cs typeface="+mn-cs"/>
            </a:rPr>
            <a:t>   B - Finance 3 Water Tank Upgrades, Phase in CIP Funding to $3.0M per Year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0.08357</cdr:x>
      <cdr:y>0.16437</cdr:y>
    </cdr:from>
    <cdr:to>
      <cdr:x>0.0964</cdr:x>
      <cdr:y>0.18101</cdr:y>
    </cdr:to>
    <cdr:sp macro="" textlink="">
      <cdr:nvSpPr>
        <cdr:cNvPr id="18" name="Rectangle 17">
          <a:extLst xmlns:a="http://schemas.openxmlformats.org/drawingml/2006/main">
            <a:ext uri="{FF2B5EF4-FFF2-40B4-BE49-F238E27FC236}">
              <a16:creationId xmlns:a16="http://schemas.microsoft.com/office/drawing/2014/main" xmlns="" id="{E56DA878-7DDD-4C1E-9C0F-03CF8393574E}"/>
            </a:ext>
          </a:extLst>
        </cdr:cNvPr>
        <cdr:cNvSpPr/>
      </cdr:nvSpPr>
      <cdr:spPr>
        <a:xfrm xmlns:a="http://schemas.openxmlformats.org/drawingml/2006/main">
          <a:off x="655378" y="993468"/>
          <a:ext cx="100584" cy="1005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0.08458</cdr:x>
      <cdr:y>0.22704</cdr:y>
    </cdr:from>
    <cdr:to>
      <cdr:x>0.09741</cdr:x>
      <cdr:y>0.24368</cdr:y>
    </cdr:to>
    <cdr:sp macro="" textlink="">
      <cdr:nvSpPr>
        <cdr:cNvPr id="19" name="Rectangle 18">
          <a:extLst xmlns:a="http://schemas.openxmlformats.org/drawingml/2006/main">
            <a:ext uri="{FF2B5EF4-FFF2-40B4-BE49-F238E27FC236}">
              <a16:creationId xmlns:a16="http://schemas.microsoft.com/office/drawing/2014/main" xmlns="" id="{04720650-9841-4171-BD30-83FECC172DF3}"/>
            </a:ext>
          </a:extLst>
        </cdr:cNvPr>
        <cdr:cNvSpPr/>
      </cdr:nvSpPr>
      <cdr:spPr>
        <a:xfrm xmlns:a="http://schemas.openxmlformats.org/drawingml/2006/main">
          <a:off x="608180" y="1272117"/>
          <a:ext cx="92250" cy="93234"/>
        </a:xfrm>
        <a:prstGeom xmlns:a="http://schemas.openxmlformats.org/drawingml/2006/main" prst="rect">
          <a:avLst/>
        </a:prstGeom>
        <a:solidFill xmlns:a="http://schemas.openxmlformats.org/drawingml/2006/main">
          <a:srgbClr val="8C3FC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0.92209</cdr:y>
    </cdr:from>
    <cdr:to>
      <cdr:x>1</cdr:x>
      <cdr:y>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7F0CBF7-81EC-4A0B-9F03-F36151E4E9B8}"/>
            </a:ext>
          </a:extLst>
        </cdr:cNvPr>
        <cdr:cNvSpPr txBox="1"/>
      </cdr:nvSpPr>
      <cdr:spPr>
        <a:xfrm xmlns:a="http://schemas.openxmlformats.org/drawingml/2006/main">
          <a:off x="0" y="5151046"/>
          <a:ext cx="7487661" cy="435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 Average single family residential water</a:t>
          </a:r>
          <a:r>
            <a:rPr lang="en-US" sz="1100" baseline="0" dirty="0"/>
            <a:t> use has declined from approximately 8 hundred cubic feet (8 ccf or about 200 gallons per day) to 6 hundred cubic feet (6 ccf or about 150 gallons per day)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0.1168</cdr:x>
      <cdr:y>0.01077</cdr:y>
    </cdr:from>
    <cdr:to>
      <cdr:x>0.90268</cdr:x>
      <cdr:y>0.12709</cdr:y>
    </cdr:to>
    <cdr:sp macro="" textlink="">
      <cdr:nvSpPr>
        <cdr:cNvPr id="7" name="Text Box 1">
          <a:extLst xmlns:a="http://schemas.openxmlformats.org/drawingml/2006/main">
            <a:ext uri="{FF2B5EF4-FFF2-40B4-BE49-F238E27FC236}">
              <a16:creationId xmlns="" xmlns:a16="http://schemas.microsoft.com/office/drawing/2014/main" id="{1F3D1CA2-F5F1-4AC4-BCFD-7BFEAA0A072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3779" y="65490"/>
          <a:ext cx="6686565" cy="707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45720" tIns="36576" rIns="4572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800" b="1" i="0" u="none" strike="noStrike" baseline="0" dirty="0">
              <a:solidFill>
                <a:srgbClr val="000000"/>
              </a:solidFill>
              <a:latin typeface="+mn-lt"/>
              <a:cs typeface="Arial"/>
            </a:rPr>
            <a:t>Current Single Family Residential Monthly Water Bills </a:t>
          </a:r>
          <a:r>
            <a:rPr lang="en-US" sz="1800" b="1" i="0" u="none" strike="noStrike" baseline="0" dirty="0" smtClean="0">
              <a:solidFill>
                <a:srgbClr val="000000"/>
              </a:solidFill>
              <a:latin typeface="+mn-lt"/>
              <a:cs typeface="Arial"/>
            </a:rPr>
            <a:t>2016/17</a:t>
          </a:r>
          <a:r>
            <a:rPr lang="en-US" sz="1800" b="1" i="0" u="none" strike="noStrike" baseline="0" dirty="0">
              <a:solidFill>
                <a:srgbClr val="000000"/>
              </a:solidFill>
              <a:latin typeface="+mn-lt"/>
              <a:cs typeface="Arial"/>
            </a:rPr>
            <a:t/>
          </a:r>
          <a:br>
            <a:rPr lang="en-US" sz="1800" b="1" i="0" u="none" strike="noStrike" baseline="0" dirty="0">
              <a:solidFill>
                <a:srgbClr val="000000"/>
              </a:solidFill>
              <a:latin typeface="+mn-lt"/>
              <a:cs typeface="Arial"/>
            </a:rPr>
          </a:br>
          <a:r>
            <a:rPr lang="en-US" sz="1500" b="1" i="0" baseline="0" dirty="0">
              <a:effectLst/>
              <a:latin typeface="+mn-lt"/>
              <a:ea typeface="+mn-ea"/>
              <a:cs typeface="+mn-cs"/>
            </a:rPr>
            <a:t>Based on 6 ccf* of monthly water use</a:t>
          </a:r>
          <a:endParaRPr lang="en-US" sz="1500" dirty="0">
            <a:effectLst/>
          </a:endParaRPr>
        </a:p>
        <a:p xmlns:a="http://schemas.openxmlformats.org/drawingml/2006/main">
          <a:pPr algn="ctr" rtl="0">
            <a:defRPr sz="1000"/>
          </a:pPr>
          <a:endParaRPr lang="en-US" sz="1600" b="1" i="0" u="none" strike="noStrike" baseline="0" dirty="0">
            <a:solidFill>
              <a:srgbClr val="000000"/>
            </a:solidFill>
            <a:latin typeface="+mn-lt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US" sz="15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0.23395</cdr:x>
      <cdr:y>0.38484</cdr:y>
    </cdr:from>
    <cdr:to>
      <cdr:x>0.26707</cdr:x>
      <cdr:y>0.4568</cdr:y>
    </cdr:to>
    <cdr:sp macro="" textlink="">
      <cdr:nvSpPr>
        <cdr:cNvPr id="8" name="Down Arrow 6">
          <a:extLst xmlns:a="http://schemas.openxmlformats.org/drawingml/2006/main">
            <a:ext uri="{FF2B5EF4-FFF2-40B4-BE49-F238E27FC236}">
              <a16:creationId xmlns="" xmlns:a16="http://schemas.microsoft.com/office/drawing/2014/main" id="{5AA2D330-6A81-4122-89E5-5BE5D3A72AEA}"/>
            </a:ext>
          </a:extLst>
        </cdr:cNvPr>
        <cdr:cNvSpPr/>
      </cdr:nvSpPr>
      <cdr:spPr>
        <a:xfrm xmlns:a="http://schemas.openxmlformats.org/drawingml/2006/main">
          <a:off x="1990546" y="2340167"/>
          <a:ext cx="281797" cy="437576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0.18313</cdr:x>
      <cdr:y>0.25532</cdr:y>
    </cdr:from>
    <cdr:to>
      <cdr:x>0.31949</cdr:x>
      <cdr:y>0.40986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FB6E015-39DE-434F-9A12-CC4EB8922E62}"/>
            </a:ext>
          </a:extLst>
        </cdr:cNvPr>
        <cdr:cNvSpPr txBox="1"/>
      </cdr:nvSpPr>
      <cdr:spPr>
        <a:xfrm xmlns:a="http://schemas.openxmlformats.org/drawingml/2006/main">
          <a:off x="1558150" y="1552579"/>
          <a:ext cx="1160202" cy="939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2"/>
              </a:solidFill>
            </a:rPr>
            <a:t>Current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accent2"/>
              </a:solidFill>
            </a:rPr>
            <a:t>Effective 7/1/13</a:t>
          </a:r>
        </a:p>
      </cdr:txBody>
    </cdr:sp>
  </cdr:relSizeAnchor>
  <cdr:relSizeAnchor xmlns:cdr="http://schemas.openxmlformats.org/drawingml/2006/chartDrawing">
    <cdr:from>
      <cdr:x>0.00961</cdr:x>
      <cdr:y>0.94715</cdr:y>
    </cdr:from>
    <cdr:to>
      <cdr:x>0.968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A52189F-D43F-4484-933A-0A0DF7B3A824}"/>
            </a:ext>
          </a:extLst>
        </cdr:cNvPr>
        <cdr:cNvSpPr txBox="1"/>
      </cdr:nvSpPr>
      <cdr:spPr>
        <a:xfrm xmlns:a="http://schemas.openxmlformats.org/drawingml/2006/main">
          <a:off x="81776" y="5759450"/>
          <a:ext cx="8154365" cy="321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* Average single family water</a:t>
          </a:r>
          <a:r>
            <a:rPr lang="en-US" sz="1200" baseline="0" dirty="0"/>
            <a:t> use in Millbrae is approximately 6 hundred cubic feet per month (6 ccf) or about 150 gallons per day.</a:t>
          </a:r>
          <a:endParaRPr lang="en-US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0.5024</cdr:x>
      <cdr:y>0.13466</cdr:y>
    </cdr:from>
    <cdr:to>
      <cdr:x>0.96071</cdr:x>
      <cdr:y>0.23909</cdr:y>
    </cdr:to>
    <cdr:sp macro="" textlink="">
      <cdr:nvSpPr>
        <cdr:cNvPr id="4" name="Text Box 4">
          <a:extLst xmlns:a="http://schemas.openxmlformats.org/drawingml/2006/main">
            <a:ext uri="{FF2B5EF4-FFF2-40B4-BE49-F238E27FC236}">
              <a16:creationId xmlns="" xmlns:a16="http://schemas.microsoft.com/office/drawing/2014/main" id="{971A5E00-3EA4-474E-9452-82892881691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4633" y="818840"/>
          <a:ext cx="3899424" cy="635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en-US" sz="1300" b="0" i="1" u="none" strike="noStrike" baseline="0" dirty="0">
              <a:solidFill>
                <a:srgbClr val="0070C0"/>
              </a:solidFill>
              <a:latin typeface="+mn-lt"/>
              <a:cs typeface="Arial"/>
            </a:rPr>
            <a:t>Projected bills with adopted or anticipated rate increases.</a:t>
          </a:r>
        </a:p>
      </cdr:txBody>
    </cdr:sp>
  </cdr:relSizeAnchor>
  <cdr:relSizeAnchor xmlns:cdr="http://schemas.openxmlformats.org/drawingml/2006/chartDrawing">
    <cdr:from>
      <cdr:x>0.1168</cdr:x>
      <cdr:y>0.01077</cdr:y>
    </cdr:from>
    <cdr:to>
      <cdr:x>0.90268</cdr:x>
      <cdr:y>0.11428</cdr:y>
    </cdr:to>
    <cdr:sp macro="" textlink="">
      <cdr:nvSpPr>
        <cdr:cNvPr id="7" name="Text Box 1">
          <a:extLst xmlns:a="http://schemas.openxmlformats.org/drawingml/2006/main">
            <a:ext uri="{FF2B5EF4-FFF2-40B4-BE49-F238E27FC236}">
              <a16:creationId xmlns="" xmlns:a16="http://schemas.microsoft.com/office/drawing/2014/main" id="{1F3D1CA2-F5F1-4AC4-BCFD-7BFEAA0A072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3779" y="65490"/>
          <a:ext cx="6686565" cy="6294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45720" tIns="36576" rIns="4572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800" b="1" i="0" u="none" strike="noStrike" baseline="0" dirty="0">
              <a:solidFill>
                <a:srgbClr val="000000"/>
              </a:solidFill>
              <a:latin typeface="+mn-lt"/>
              <a:cs typeface="Arial"/>
            </a:rPr>
            <a:t>Projected Single Family Residential Monthly Water Bills 2017/18</a:t>
          </a:r>
          <a:br>
            <a:rPr lang="en-US" sz="1800" b="1" i="0" u="none" strike="noStrike" baseline="0" dirty="0">
              <a:solidFill>
                <a:srgbClr val="000000"/>
              </a:solidFill>
              <a:latin typeface="+mn-lt"/>
              <a:cs typeface="Arial"/>
            </a:rPr>
          </a:br>
          <a:r>
            <a:rPr lang="en-US" sz="1500" b="1" i="0" baseline="0" dirty="0">
              <a:effectLst/>
              <a:latin typeface="+mn-lt"/>
              <a:ea typeface="+mn-ea"/>
              <a:cs typeface="+mn-cs"/>
            </a:rPr>
            <a:t>Based on 6 ccf* of monthly water use</a:t>
          </a:r>
          <a:endParaRPr lang="en-US" sz="1500" dirty="0">
            <a:effectLst/>
          </a:endParaRPr>
        </a:p>
        <a:p xmlns:a="http://schemas.openxmlformats.org/drawingml/2006/main">
          <a:pPr algn="ctr" rtl="0">
            <a:defRPr sz="1000"/>
          </a:pPr>
          <a:endParaRPr lang="en-US" sz="1600" b="1" i="0" u="none" strike="noStrike" baseline="0" dirty="0">
            <a:solidFill>
              <a:srgbClr val="000000"/>
            </a:solidFill>
            <a:latin typeface="+mn-lt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US" sz="15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0.68994</cdr:x>
      <cdr:y>0.28296</cdr:y>
    </cdr:from>
    <cdr:to>
      <cdr:x>0.72306</cdr:x>
      <cdr:y>0.35492</cdr:y>
    </cdr:to>
    <cdr:sp macro="" textlink="">
      <cdr:nvSpPr>
        <cdr:cNvPr id="8" name="Down Arrow 6">
          <a:extLst xmlns:a="http://schemas.openxmlformats.org/drawingml/2006/main">
            <a:ext uri="{FF2B5EF4-FFF2-40B4-BE49-F238E27FC236}">
              <a16:creationId xmlns="" xmlns:a16="http://schemas.microsoft.com/office/drawing/2014/main" id="{5AA2D330-6A81-4122-89E5-5BE5D3A72AEA}"/>
            </a:ext>
          </a:extLst>
        </cdr:cNvPr>
        <cdr:cNvSpPr/>
      </cdr:nvSpPr>
      <cdr:spPr>
        <a:xfrm xmlns:a="http://schemas.openxmlformats.org/drawingml/2006/main">
          <a:off x="5870241" y="1720655"/>
          <a:ext cx="281797" cy="437576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0.64094</cdr:x>
      <cdr:y>0.18655</cdr:y>
    </cdr:from>
    <cdr:to>
      <cdr:x>0.7773</cdr:x>
      <cdr:y>0.30276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FB6E015-39DE-434F-9A12-CC4EB8922E62}"/>
            </a:ext>
          </a:extLst>
        </cdr:cNvPr>
        <cdr:cNvSpPr txBox="1"/>
      </cdr:nvSpPr>
      <cdr:spPr>
        <a:xfrm xmlns:a="http://schemas.openxmlformats.org/drawingml/2006/main">
          <a:off x="5453332" y="1134407"/>
          <a:ext cx="1160202" cy="706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2"/>
              </a:solidFill>
            </a:rPr>
            <a:t>Proposed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accent2"/>
              </a:solidFill>
            </a:rPr>
            <a:t>7/1/17</a:t>
          </a:r>
        </a:p>
      </cdr:txBody>
    </cdr:sp>
  </cdr:relSizeAnchor>
  <cdr:relSizeAnchor xmlns:cdr="http://schemas.openxmlformats.org/drawingml/2006/chartDrawing">
    <cdr:from>
      <cdr:x>0</cdr:x>
      <cdr:y>0.93698</cdr:y>
    </cdr:from>
    <cdr:to>
      <cdr:x>0.95839</cdr:x>
      <cdr:y>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8446914F-D651-45DD-A549-D23872F5B022}"/>
            </a:ext>
          </a:extLst>
        </cdr:cNvPr>
        <cdr:cNvSpPr txBox="1"/>
      </cdr:nvSpPr>
      <cdr:spPr>
        <a:xfrm xmlns:a="http://schemas.openxmlformats.org/drawingml/2006/main">
          <a:off x="0" y="6390579"/>
          <a:ext cx="7948616" cy="429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* Average single family water</a:t>
          </a:r>
          <a:r>
            <a:rPr lang="en-US" sz="1200" baseline="0" dirty="0"/>
            <a:t> use in Millbrae is approximately 6 hundred cubic feet per month (6 ccf) or about 150 gallons per day.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046C4DE-3667-4E23-A8C6-00388CDDAD22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8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775D3AD-E075-4FEE-B3EE-0492CC4DF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65D8EB15-02DE-4DF5-B3D5-A37F202FF5DE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8"/>
            <a:ext cx="303847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C17C4BC-A88B-470C-B7EE-48C4128F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7C4BC-A88B-470C-B7EE-48C4128F93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8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24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73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957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67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92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1743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16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23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59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18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957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19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56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476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20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sz="1200" cap="none" dirty="0" smtClean="0">
                <a:latin typeface="Arial Rounded MT Bold" pitchFamily="34" charset="0"/>
              </a:rPr>
              <a:t>Millbrae’s average home would pay $4.26/month more than the median (Redwood City)</a:t>
            </a:r>
          </a:p>
        </p:txBody>
      </p:sp>
    </p:spTree>
    <p:extLst>
      <p:ext uri="{BB962C8B-B14F-4D97-AF65-F5344CB8AC3E}">
        <p14:creationId xmlns:p14="http://schemas.microsoft.com/office/powerpoint/2010/main" val="3536076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1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153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685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24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685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7C4BC-A88B-470C-B7EE-48C4128F937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4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09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28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29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21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80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7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71" indent="-284128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72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415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58" indent="-226985" defTabSz="93015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701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44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7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130" indent="-226985" defTabSz="930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B4EC6-A998-4F25-8C05-1FD2241924A6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9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CD1-76AE-420C-A16A-4C9C08043D52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8802-D7A6-4D1D-8D7C-718073164044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AC67-CD5D-4594-B1FD-9696ECCD7910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113F-A844-42D5-9718-BDB4CAA2F518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4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7395-3CDF-42B3-B1AB-C0B320262583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E1B1-DEC1-4FAC-B5D1-7063CD73D9E3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2A90-D6FA-4496-BD20-6968F102EF71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8BF7-29A4-45A0-BC5E-9222CE8F6CD3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9CA-C784-4022-A162-C1B0ABEE70D9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E1F3-BF76-4D66-87D3-EB68558BCE6F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88DA-A20E-4D52-9D69-FD13BED6F686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DECA-A2EA-4D9D-B3EB-5BE2333E5935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D3F2-0312-4D14-9379-2D85B553AA64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02F8-FA62-4F56-A7FD-A00BB6141A08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7255-F496-41D2-9B3C-2AE53EC8150E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8003-1529-4901-B1FD-F62A94524581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6254-A9F4-4FB5-BF8C-3D015A94B0AF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15" y="-36576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BE82D8-A45A-44A1-BE24-16679A4A6937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331" y="5883275"/>
            <a:ext cx="6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849625"/>
            <a:ext cx="7461503" cy="19019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State of Millbrae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water infrastructure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Study session III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April 11, 2017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1161288"/>
            <a:ext cx="4023359" cy="25694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32" y="96264"/>
            <a:ext cx="7773338" cy="15961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CITY OF MILLBRAE WATER UTILITY FINANCIAL HISTORY</a:t>
            </a:r>
            <a:b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expressed in $’000’S</a:t>
            </a:r>
            <a:endParaRPr lang="en-US" altLang="en-US" sz="24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1532021"/>
            <a:ext cx="8186928" cy="4555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62128"/>
              </p:ext>
            </p:extLst>
          </p:nvPr>
        </p:nvGraphicFramePr>
        <p:xfrm>
          <a:off x="304801" y="1532021"/>
          <a:ext cx="8458670" cy="50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4" imgW="6581880" imgH="3933878" progId="Excel.Sheet.12">
                  <p:embed/>
                </p:oleObj>
              </mc:Choice>
              <mc:Fallback>
                <p:oleObj name="Worksheet" r:id="rId4" imgW="6581880" imgH="3933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1" y="1532021"/>
                        <a:ext cx="8458670" cy="50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2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IV. REVISED INFRASTRUCTURE FUNDING PROPOSAL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331" y="1883664"/>
            <a:ext cx="8186928" cy="48737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Replace roughly 2.0-2.1 </a:t>
            </a:r>
            <a:r>
              <a:rPr lang="en-US" sz="2400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miles of pipe per </a:t>
            </a:r>
            <a:r>
              <a:rPr lang="en-US" sz="24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year for a system with 75 miles of pipes total</a:t>
            </a:r>
          </a:p>
          <a:p>
            <a:pPr marL="0" indent="0">
              <a:buNone/>
            </a:pPr>
            <a:endParaRPr lang="en-US" sz="2400" cap="none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2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Equates to 2.8% system replacement per year</a:t>
            </a:r>
          </a:p>
          <a:p>
            <a:pPr marL="457200" lvl="1" indent="0">
              <a:buNone/>
            </a:pPr>
            <a:endParaRPr lang="en-US" sz="2200" cap="none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2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work done since 1995 (1/3 of system), the </a:t>
            </a:r>
            <a:r>
              <a:rPr lang="en-US" sz="22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complete system replacement will occur in about 27 years</a:t>
            </a:r>
          </a:p>
          <a:p>
            <a:pPr marL="457200" lvl="1" indent="0">
              <a:buNone/>
            </a:pPr>
            <a:r>
              <a:rPr lang="en-US" sz="22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200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 </a:t>
            </a:r>
            <a:endParaRPr lang="en-US" sz="2200" cap="none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2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Roughly 80% would be replaced in about 20 years</a:t>
            </a:r>
            <a:endParaRPr lang="en-US" sz="2200" cap="non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INFRASTRUCTURE FUNDING PROPOSAL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This level of replacement will cost approximately $3.0 million annually </a:t>
            </a:r>
          </a:p>
          <a:p>
            <a:pPr marL="0" indent="0">
              <a:buNone/>
            </a:pPr>
            <a:endParaRPr lang="en-US" sz="2400" cap="none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V. RATE IMPACT COMPARISONS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1904999"/>
            <a:ext cx="8186928" cy="416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1451" cy="6928110"/>
          </a:xfrm>
          <a:prstGeom prst="rect">
            <a:avLst/>
          </a:prstGeom>
        </p:spPr>
      </p:pic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7" y="217445"/>
            <a:ext cx="8186928" cy="6379155"/>
          </a:xfrm>
          <a:prstGeom prst="rect">
            <a:avLst/>
          </a:prstGeom>
        </p:spPr>
      </p:pic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239ABE1-67E8-420E-8A44-39408AE83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455017"/>
              </p:ext>
            </p:extLst>
          </p:nvPr>
        </p:nvGraphicFramePr>
        <p:xfrm>
          <a:off x="478537" y="76200"/>
          <a:ext cx="8186928" cy="638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1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86903"/>
              </p:ext>
            </p:extLst>
          </p:nvPr>
        </p:nvGraphicFramePr>
        <p:xfrm>
          <a:off x="331694" y="197224"/>
          <a:ext cx="8570259" cy="64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7591320" imgH="6962788" progId="Excel.Sheet.12">
                  <p:embed/>
                </p:oleObj>
              </mc:Choice>
              <mc:Fallback>
                <p:oleObj name="Worksheet" r:id="rId4" imgW="7591320" imgH="6962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694" y="197224"/>
                        <a:ext cx="8570259" cy="6496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PROPOSED RATES WOULD BE THE </a:t>
            </a:r>
            <a:r>
              <a:rPr lang="en-US" altLang="en-US" sz="3200" b="1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MAXIMUM</a:t>
            </a: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ALLOWED OVER 5 YEARS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If SFPUC or other costs came in lower, or if revenues bounced back after drought is over, rates could come in lower….</a:t>
            </a:r>
          </a:p>
          <a:p>
            <a:pPr marL="0" indent="0">
              <a:buNone/>
            </a:pPr>
            <a:endParaRPr lang="en-US" sz="2400" cap="none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b="1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405D82D-1659-403B-B54B-376CDF77F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42341"/>
              </p:ext>
            </p:extLst>
          </p:nvPr>
        </p:nvGraphicFramePr>
        <p:xfrm>
          <a:off x="95250" y="171450"/>
          <a:ext cx="9048750" cy="668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79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DISCUSSION TONIGHT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5948" y="2020984"/>
            <a:ext cx="8186928" cy="36178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Recap of sessions to date</a:t>
            </a:r>
          </a:p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Conclusions from last study session</a:t>
            </a:r>
          </a:p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Water Utility financial </a:t>
            </a:r>
            <a:r>
              <a:rPr lang="en-US" sz="28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h</a:t>
            </a: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ighlights</a:t>
            </a:r>
          </a:p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Revised water infrastructure replacement recommendation</a:t>
            </a:r>
          </a:p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Rate Proposal and Impacts </a:t>
            </a:r>
          </a:p>
          <a:p>
            <a:pPr marL="571500" indent="-571500">
              <a:buAutoNum type="romanUcPeriod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Next Steps</a:t>
            </a:r>
          </a:p>
          <a:p>
            <a:pPr marL="571500" indent="-571500">
              <a:buAutoNum type="romanUcPeriod"/>
            </a:pPr>
            <a:endParaRPr lang="en-US" sz="28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571500" indent="-571500">
              <a:buAutoNum type="romanUcPeriod"/>
            </a:pPr>
            <a:endParaRPr lang="en-US" sz="28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b="1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58EAF0FD-B7C1-4512-B6E3-FF183CCEB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73682"/>
              </p:ext>
            </p:extLst>
          </p:nvPr>
        </p:nvGraphicFramePr>
        <p:xfrm>
          <a:off x="0" y="18817"/>
          <a:ext cx="9144000" cy="682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5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420624"/>
            <a:ext cx="7982711" cy="576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763904"/>
            <a:ext cx="8842248" cy="51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3017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MORE GRADUAL RATE INCREASE WOULDN’T ERASE FUND DEFICIT IN YEAR 1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1792224"/>
            <a:ext cx="8186928" cy="4040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Staff reviewed more even rate increases each year (15%-20% with a first year increase of up to 30%).</a:t>
            </a:r>
          </a:p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Those resulted in a </a:t>
            </a:r>
            <a:r>
              <a:rPr lang="en-US" sz="2200" b="1" cap="none" dirty="0" smtClean="0">
                <a:latin typeface="Arial Rounded MT Bold" panose="020F0704030504030204" pitchFamily="34" charset="0"/>
              </a:rPr>
              <a:t>depletion of reserves </a:t>
            </a:r>
            <a:r>
              <a:rPr lang="en-US" sz="2200" cap="none" dirty="0" smtClean="0">
                <a:latin typeface="Arial Rounded MT Bold" panose="020F0704030504030204" pitchFamily="34" charset="0"/>
              </a:rPr>
              <a:t>the first year, even with no emergency repairs funded in year 1. </a:t>
            </a:r>
          </a:p>
          <a:p>
            <a:pPr marL="457200" lvl="1" indent="0">
              <a:buNone/>
            </a:pPr>
            <a:endParaRPr lang="en-US" sz="2200" cap="none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First year increase is needed just to keep up with SFPUC costs and conservation impacts on revenue.</a:t>
            </a: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6262" y="4700016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3017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VI. NEXT STEPS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1581912"/>
            <a:ext cx="8186928" cy="425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If the Water Utility is to avoid running out of funds, it is recommended that the Council direct staff to:</a:t>
            </a:r>
          </a:p>
          <a:p>
            <a:pPr marL="914400" lvl="1" indent="-457200">
              <a:buAutoNum type="arabicPeriod"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Prepare detailed information mailers to all water customers regarding the recommended 5-year phased (maximum) rate plan;</a:t>
            </a:r>
          </a:p>
          <a:p>
            <a:pPr marL="914400" lvl="1" indent="-457200">
              <a:buAutoNum type="arabicPeriod"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Return with those proposed maximum rates 45 days after mailing for </a:t>
            </a:r>
            <a:r>
              <a:rPr lang="en-US" sz="2200" b="1" cap="none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formal consideration </a:t>
            </a:r>
            <a:r>
              <a:rPr lang="en-US" sz="2200" cap="none" dirty="0" smtClean="0">
                <a:latin typeface="Arial Rounded MT Bold" panose="020F0704030504030204" pitchFamily="34" charset="0"/>
              </a:rPr>
              <a:t>in a Proposition 218 compliant public hearing.</a:t>
            </a:r>
          </a:p>
          <a:p>
            <a:pPr marL="457200" lvl="1" indent="0">
              <a:buNone/>
            </a:pPr>
            <a:r>
              <a:rPr lang="en-US" sz="2200" cap="none" dirty="0" smtClean="0">
                <a:latin typeface="Arial Rounded MT Bold" panose="020F0704030504030204" pitchFamily="34" charset="0"/>
              </a:rPr>
              <a:t>-	First year rate increase would go into effect July 1, 	2017</a:t>
            </a:r>
            <a:endParaRPr lang="en-US" sz="22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DISCUSSION/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Next Steps 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7073" y="2366963"/>
            <a:ext cx="5609853" cy="34242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I. RECAP OF STUDY SESSIONS TO DATE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January 24:	Status of the aged Water Utility infrastructure.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February 28:  Answers to questions from the January 24 session, and four options for the future of the Water Utility, one of which was a phased-in rate increase.</a:t>
            </a:r>
            <a:endParaRPr lang="en-US" sz="28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II. CONCLUSIONS </a:t>
            </a: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OF FEBRUARY 28 STUDY SESSION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City Council was concerned that the initial recommendation on infrastructure funding was too risky: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8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	a 2% system replacement per year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i="1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i="1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    would take 50 years 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to complete the entire system </a:t>
            </a:r>
          </a:p>
          <a:p>
            <a:pPr marL="0" indent="0">
              <a:buNone/>
            </a:pP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	much of system has already reached it’s useful life. </a:t>
            </a:r>
          </a:p>
          <a:p>
            <a:pPr marL="0" indent="0">
              <a:buNone/>
            </a:pP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	useful life of pipes = 50 years</a:t>
            </a:r>
          </a:p>
          <a:p>
            <a:pPr marL="0" indent="0">
              <a:buNone/>
            </a:pP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	by year 50, significant portions of City would have 		pipes well over 50 years old.</a:t>
            </a:r>
          </a:p>
          <a:p>
            <a:pPr marL="0" indent="0">
              <a:buNone/>
            </a:pP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CONCLUSIONS OF FEBRUARY 28 STUDY SESSION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City Council asked for:</a:t>
            </a:r>
          </a:p>
          <a:p>
            <a:pPr marL="0" indent="0">
              <a:buNone/>
            </a:pPr>
            <a:endParaRPr lang="en-US" altLang="en-US" sz="29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More information on the financial status of the Water Utility;</a:t>
            </a:r>
          </a:p>
          <a:p>
            <a:pPr marL="457200" lvl="1" indent="0">
              <a:buNone/>
            </a:pPr>
            <a:endParaRPr lang="en-US" altLang="en-US" sz="29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 revised recommendation on infrastructure replacement</a:t>
            </a:r>
          </a:p>
          <a:p>
            <a:pPr marL="457200" lvl="1" indent="0">
              <a:buNone/>
            </a:pPr>
            <a:endParaRPr lang="en-US" altLang="en-US" sz="29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Information on phasing</a:t>
            </a:r>
            <a:r>
              <a:rPr 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9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in water rate increases over a multi-year period </a:t>
            </a:r>
            <a:r>
              <a:rPr 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to adequately </a:t>
            </a:r>
            <a:r>
              <a:rPr lang="en-US" sz="29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fund infrastructure </a:t>
            </a:r>
            <a:r>
              <a:rPr lang="en-US" sz="29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needs over time</a:t>
            </a:r>
            <a:endParaRPr lang="en-US" sz="29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9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III. MILLBRAE WATER UTILITY FINANCIAL HIGHLIGHTS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three most </a:t>
            </a: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significant financial factors that have caused concern for Water Infrastructure:</a:t>
            </a:r>
          </a:p>
          <a:p>
            <a:pPr marL="457200" indent="-457200">
              <a:buAutoNum type="arabicPeriod"/>
            </a:pP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176</a:t>
            </a: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% water purchase cost 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increases from </a:t>
            </a: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SFPUC </a:t>
            </a:r>
            <a:r>
              <a:rPr lang="en-US" altLang="en-US" sz="2400" cap="none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since </a:t>
            </a: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2009;</a:t>
            </a:r>
          </a:p>
          <a:p>
            <a:pPr marL="457200" indent="-457200">
              <a:buAutoNum type="arabicPeriod"/>
            </a:pP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During that time, Millbrae’s last multi-year Water rate increases was for a phased in 29%. </a:t>
            </a:r>
          </a:p>
          <a:p>
            <a:pPr marL="457200" indent="-457200">
              <a:buAutoNum type="arabicPeriod"/>
            </a:pPr>
            <a:r>
              <a:rPr lang="en-US" alt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Since last rate increase 7/1/13, </a:t>
            </a:r>
            <a:r>
              <a:rPr lang="en-US" altLang="en-US" sz="24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revenues have decreased  over 16% (due to conservation) </a:t>
            </a:r>
            <a:r>
              <a:rPr lang="en-US" altLang="en-US" sz="240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2200" cap="none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MILLBRAE WATER UTILITY FINANCES ARE UNSUSTAINABILE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result of these factors is that the Water Utility is running out of funds:</a:t>
            </a:r>
          </a:p>
          <a:p>
            <a:pPr marL="457200" lvl="1" indent="0">
              <a:buNone/>
            </a:pPr>
            <a:endParaRPr lang="en-US" sz="24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For the last three years, </a:t>
            </a:r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Water Utility has dipped 	into reserves by $3.1 million to fund </a:t>
            </a:r>
            <a:r>
              <a:rPr lang="en-US" sz="2400" b="1" i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ongoing 	operating costs</a:t>
            </a:r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b="1" i="1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before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any capital 	improvements were funded)</a:t>
            </a:r>
          </a:p>
          <a:p>
            <a:pPr marL="457200" lvl="1" indent="0">
              <a:buNone/>
            </a:pPr>
            <a:endParaRPr lang="en-US" sz="24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8171" y="3986022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Water Utility Annual Net Operations and Draws on Reserves Since 2010</a:t>
            </a:r>
            <a:b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n-US" altLang="en-US" sz="20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$’s expressed in 000’s</a:t>
            </a:r>
            <a:endParaRPr lang="en-US" altLang="en-US" sz="20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245852"/>
              </p:ext>
            </p:extLst>
          </p:nvPr>
        </p:nvGraphicFramePr>
        <p:xfrm>
          <a:off x="1039906" y="2043953"/>
          <a:ext cx="7960659" cy="425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2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MILLBRAE WATER UTILITY FINANCIAL TRENDS, </a:t>
            </a:r>
            <a:b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n-US" altLang="en-US" sz="32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NOTE ON NEXT SLIDE:</a:t>
            </a:r>
            <a:endParaRPr lang="en-US" altLang="en-US" sz="32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2414016"/>
            <a:ext cx="8186928" cy="34183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Water Purchases have </a:t>
            </a:r>
            <a:r>
              <a:rPr lang="en-US" sz="2400" b="1" i="1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skyrocketed</a:t>
            </a:r>
            <a:endParaRPr lang="en-US" sz="24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en-US" sz="2400" cap="none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400" i="1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O&amp;M costs has been fairly static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2400" b="1" cap="none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400" b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Revenues 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have actually </a:t>
            </a:r>
            <a:r>
              <a:rPr lang="en-US" sz="2400" b="1" i="1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declined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due to conservation…..</a:t>
            </a:r>
          </a:p>
          <a:p>
            <a:pPr marL="457200" lvl="1" indent="0">
              <a:buNone/>
            </a:pPr>
            <a:endParaRPr lang="en-US" sz="2400" cap="none" dirty="0" smtClean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400" cap="none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endParaRPr lang="en-US" sz="240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48171" y="2596896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48171" y="3558101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48171" y="4558064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2924</TotalTime>
  <Words>744</Words>
  <Application>Microsoft Office PowerPoint</Application>
  <PresentationFormat>On-screen Show (4:3)</PresentationFormat>
  <Paragraphs>161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Droplet</vt:lpstr>
      <vt:lpstr>Worksheet</vt:lpstr>
      <vt:lpstr>PowerPoint Presentation</vt:lpstr>
      <vt:lpstr>DISCUSSION TONIGHT</vt:lpstr>
      <vt:lpstr>I. RECAP OF STUDY SESSIONS TO DATE</vt:lpstr>
      <vt:lpstr>II. CONCLUSIONS OF FEBRUARY 28 STUDY SESSION</vt:lpstr>
      <vt:lpstr>CONCLUSIONS OF FEBRUARY 28 STUDY SESSION</vt:lpstr>
      <vt:lpstr>III. MILLBRAE WATER UTILITY FINANCIAL HIGHLIGHTS</vt:lpstr>
      <vt:lpstr>MILLBRAE WATER UTILITY FINANCES ARE UNSUSTAINABILE</vt:lpstr>
      <vt:lpstr>Water Utility Annual Net Operations and Draws on Reserves Since 2010 $’s expressed in 000’s</vt:lpstr>
      <vt:lpstr>MILLBRAE WATER UTILITY FINANCIAL TRENDS,  NOTE ON NEXT SLIDE:</vt:lpstr>
      <vt:lpstr>CITY OF MILLBRAE WATER UTILITY FINANCIAL HISTORY expressed in $’000’S</vt:lpstr>
      <vt:lpstr>IV. REVISED INFRASTRUCTURE FUNDING PROPOSAL</vt:lpstr>
      <vt:lpstr>INFRASTRUCTURE FUNDING PROPOSAL</vt:lpstr>
      <vt:lpstr>V. RATE IMPACT COMPARISONS</vt:lpstr>
      <vt:lpstr>PowerPoint Presentation</vt:lpstr>
      <vt:lpstr>PowerPoint Presentation</vt:lpstr>
      <vt:lpstr>PowerPoint Presentation</vt:lpstr>
      <vt:lpstr> </vt:lpstr>
      <vt:lpstr>PROPOSED RATES WOULD BE THE MAXIMUM ALLOWED OVER 5 YEARS</vt:lpstr>
      <vt:lpstr> </vt:lpstr>
      <vt:lpstr> </vt:lpstr>
      <vt:lpstr>PowerPoint Presentation</vt:lpstr>
      <vt:lpstr> </vt:lpstr>
      <vt:lpstr>MORE GRADUAL RATE INCREASE WOULDN’T ERASE FUND DEFICIT IN YEAR 1</vt:lpstr>
      <vt:lpstr>VI. NEXT STEPS</vt:lpstr>
      <vt:lpstr>DISCUSSION/ Next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Velilla</dc:creator>
  <cp:lastModifiedBy>Jim Steele</cp:lastModifiedBy>
  <cp:revision>148</cp:revision>
  <cp:lastPrinted>2017-04-11T18:37:08Z</cp:lastPrinted>
  <dcterms:created xsi:type="dcterms:W3CDTF">2013-07-15T20:24:45Z</dcterms:created>
  <dcterms:modified xsi:type="dcterms:W3CDTF">2017-04-11T18:58:08Z</dcterms:modified>
</cp:coreProperties>
</file>